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727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1162">
          <p15:clr>
            <a:srgbClr val="A4A3A4"/>
          </p15:clr>
        </p15:guide>
        <p15:guide id="6" orient="horz" pos="618">
          <p15:clr>
            <a:srgbClr val="A4A3A4"/>
          </p15:clr>
        </p15:guide>
        <p15:guide id="7" pos="338">
          <p15:clr>
            <a:srgbClr val="A4A3A4"/>
          </p15:clr>
        </p15:guide>
        <p15:guide id="8" pos="5465">
          <p15:clr>
            <a:srgbClr val="A4A3A4"/>
          </p15:clr>
        </p15:guide>
        <p15:guide id="9" pos="2835">
          <p15:clr>
            <a:srgbClr val="A4A3A4"/>
          </p15:clr>
        </p15:guide>
        <p15:guide id="10" pos="2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9CC"/>
    <a:srgbClr val="CDE4F5"/>
    <a:srgbClr val="E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9417" autoAdjust="0"/>
  </p:normalViewPr>
  <p:slideViewPr>
    <p:cSldViewPr>
      <p:cViewPr>
        <p:scale>
          <a:sx n="66" d="100"/>
          <a:sy n="66" d="100"/>
        </p:scale>
        <p:origin x="2512" y="840"/>
      </p:cViewPr>
      <p:guideLst>
        <p:guide orient="horz" pos="4201"/>
        <p:guide orient="horz" pos="727"/>
        <p:guide orient="horz" pos="1298"/>
        <p:guide orient="horz" pos="4020"/>
        <p:guide orient="horz" pos="1162"/>
        <p:guide orient="horz" pos="618"/>
        <p:guide pos="338"/>
        <p:guide pos="5465"/>
        <p:guide pos="2835"/>
        <p:guide pos="2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-30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4BB4-FFB3-467D-A3DF-61EBD3745EB8}" type="datetimeFigureOut">
              <a:rPr lang="de-DE" smtClean="0">
                <a:latin typeface="Calibri" pitchFamily="34" charset="0"/>
                <a:cs typeface="Calibri" pitchFamily="34" charset="0"/>
              </a:rPr>
              <a:t>04.07.2022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1EA-2F88-4F16-8DCC-11040A3161EF}" type="slidenum">
              <a:rPr lang="de-DE" smtClean="0">
                <a:latin typeface="Calibri" pitchFamily="34" charset="0"/>
                <a:cs typeface="Calibri" pitchFamily="34" charset="0"/>
              </a:rPr>
              <a:t>‹Nr.›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8471588-D8A4-4A88-8784-48DD0BDEE5C4}" type="datetimeFigureOut">
              <a:rPr lang="de-DE" smtClean="0"/>
              <a:pPr/>
              <a:t>04.07.2022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35AB168-8E05-4229-BDA0-03024AB665B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4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588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r>
              <a:rPr lang="de-DE" dirty="0"/>
              <a:t>Für Zusatzlogo auf das Bild-Symbol klicken</a:t>
            </a:r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Max Mustermann | Musterbezeichnung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Datum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xx.xx.xxxx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rPr>
              <a:t>Wissen durch Praxis stärkt </a:t>
            </a:r>
          </a:p>
        </p:txBody>
      </p:sp>
    </p:spTree>
    <p:extLst>
      <p:ext uri="{BB962C8B-B14F-4D97-AF65-F5344CB8AC3E}">
        <p14:creationId xmlns:p14="http://schemas.microsoft.com/office/powerpoint/2010/main" val="41217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61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4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o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6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2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algn="l"/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 algn="l"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2" y="222548"/>
            <a:ext cx="1800000" cy="7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981075"/>
            <a:ext cx="8173033" cy="8445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356474" y="5065711"/>
            <a:ext cx="1799653" cy="1800000"/>
          </a:xfrm>
          <a:prstGeom prst="corner">
            <a:avLst>
              <a:gd name="adj1" fmla="val 11472"/>
              <a:gd name="adj2" fmla="val 10808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7" y="177616"/>
            <a:ext cx="1440000" cy="58125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hands" TargetMode="External"/><Relationship Id="rId2" Type="http://schemas.openxmlformats.org/officeDocument/2006/relationships/hyperlink" Target="https://ai.googleblog.com/2019/08/on-device-real-time-hand-tracking-wit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ve.com/media/filer_public/fed-assets/tracker3/images/metaimage.png" TargetMode="External"/><Relationship Id="rId4" Type="http://schemas.openxmlformats.org/officeDocument/2006/relationships/hyperlink" Target="https://www.ni.com/docs/de-DE/bundle/labview/page/lvhowto/build_web_service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1641265"/>
            <a:ext cx="8163422" cy="864518"/>
          </a:xfrm>
        </p:spPr>
        <p:txBody>
          <a:bodyPr/>
          <a:lstStyle/>
          <a:p>
            <a:r>
              <a:rPr lang="de-DE" sz="1800" b="1" i="0" u="none" strike="noStrike" baseline="0" dirty="0">
                <a:latin typeface="LMRoman12-Bold"/>
              </a:rPr>
              <a:t>Entwicklung und Umsetzung einer intuitiven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Steuerung f</a:t>
            </a:r>
            <a:r>
              <a:rPr lang="de-DE" sz="1800" b="1" dirty="0">
                <a:latin typeface="LMRoman12-Bold"/>
              </a:rPr>
              <a:t>ü</a:t>
            </a:r>
            <a:r>
              <a:rPr lang="de-DE" sz="1800" b="1" i="0" u="none" strike="noStrike" baseline="0" dirty="0">
                <a:latin typeface="LMRoman12-Bold"/>
              </a:rPr>
              <a:t>r eine Roboterhand durch Erfassen der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Geste einer menschlichen Hand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5657" y="2638335"/>
            <a:ext cx="8154739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07.07.22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94828-47E8-359B-38CF-C4CE2351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288" y="2580705"/>
            <a:ext cx="2286000" cy="3838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F2B36B-B6D9-B0B1-AEE0-03A90F9B9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" r="17260" b="-648"/>
          <a:stretch/>
        </p:blipFill>
        <p:spPr>
          <a:xfrm>
            <a:off x="5148065" y="2934696"/>
            <a:ext cx="4032448" cy="34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Literatur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de-DE" sz="1050" b="0" i="0" u="none" strike="noStrike" baseline="0" dirty="0">
                <a:latin typeface="LMRoman12-Regular"/>
              </a:rPr>
              <a:t>[1] Stefan Hesse. </a:t>
            </a:r>
            <a:r>
              <a:rPr lang="de-DE" sz="1050" b="0" i="1" u="none" strike="noStrike" baseline="0" dirty="0">
                <a:latin typeface="LMRoman12-Italic"/>
              </a:rPr>
              <a:t>Grundlagen der Handhabungstechnik</a:t>
            </a:r>
            <a:r>
              <a:rPr lang="de-DE" sz="1050" b="0" i="0" u="none" strike="noStrike" baseline="0" dirty="0">
                <a:latin typeface="LMRoman12-Regular"/>
              </a:rPr>
              <a:t>. 3., neu bearbeitete und </a:t>
            </a:r>
            <a:r>
              <a:rPr lang="de-DE" sz="1050" b="0" i="0" u="none" strike="noStrike" baseline="0" dirty="0" err="1">
                <a:latin typeface="LMRoman12-Regular"/>
              </a:rPr>
              <a:t>erweiterteAuflage</a:t>
            </a:r>
            <a:r>
              <a:rPr lang="de-DE" sz="1050" b="0" i="0" u="none" strike="noStrike" baseline="0" dirty="0">
                <a:latin typeface="LMRoman12-Regular"/>
              </a:rPr>
              <a:t>. Carl Hanser Verlag GmbH Co KG, 2013. </a:t>
            </a:r>
            <a:r>
              <a:rPr lang="de-DE" sz="1050" b="0" i="0" u="none" strike="noStrike" baseline="0" dirty="0" err="1">
                <a:latin typeface="LMRomanCaps10-Regular"/>
              </a:rPr>
              <a:t>isbn</a:t>
            </a:r>
            <a:r>
              <a:rPr lang="de-DE" sz="1050" b="0" i="0" u="none" strike="noStrike" baseline="0" dirty="0">
                <a:latin typeface="LMRoman12-Regular"/>
              </a:rPr>
              <a:t>: 978-3-446-43596-4.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[2] R. Jansen. ”Stand und Perspektiven der Roboter in der </a:t>
            </a:r>
            <a:r>
              <a:rPr lang="de-DE" sz="1050" b="0" i="0" u="none" strike="noStrike" baseline="0" dirty="0" err="1">
                <a:latin typeface="LMRoman12-Regular"/>
              </a:rPr>
              <a:t>Verpakungstechnik</a:t>
            </a:r>
            <a:r>
              <a:rPr lang="de-DE" sz="1050" b="0" i="0" u="none" strike="noStrike" baseline="0" dirty="0">
                <a:latin typeface="LMRoman12-Regular"/>
              </a:rPr>
              <a:t>“. </a:t>
            </a:r>
            <a:r>
              <a:rPr lang="de-DE" sz="1050" b="0" i="0" u="none" strike="noStrike" baseline="0" dirty="0" err="1">
                <a:latin typeface="LMRoman12-Regular"/>
              </a:rPr>
              <a:t>In:</a:t>
            </a:r>
            <a:r>
              <a:rPr lang="de-DE" sz="1050" b="0" i="1" u="none" strike="noStrike" baseline="0" dirty="0" err="1">
                <a:latin typeface="LMRoman12-Italic"/>
              </a:rPr>
              <a:t>VDI</a:t>
            </a:r>
            <a:r>
              <a:rPr lang="de-DE" sz="1050" b="0" i="1" u="none" strike="noStrike" baseline="0" dirty="0">
                <a:latin typeface="LMRoman12-Italic"/>
              </a:rPr>
              <a:t> Berichte 850, Roboter in der Verpackungstechnik </a:t>
            </a:r>
            <a:r>
              <a:rPr lang="de-DE" sz="1050" b="0" i="0" u="none" strike="noStrike" baseline="0" dirty="0">
                <a:latin typeface="LMRoman12-Regular"/>
              </a:rPr>
              <a:t>(1990).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[3] Andreas Wolf und Ralf Steinmann. </a:t>
            </a:r>
            <a:r>
              <a:rPr lang="de-DE" sz="1050" b="0" i="1" u="none" strike="noStrike" baseline="0" dirty="0">
                <a:latin typeface="LMRoman12-Italic"/>
              </a:rPr>
              <a:t>Greifer in Bewegung - Faszination der </a:t>
            </a:r>
            <a:r>
              <a:rPr lang="de-DE" sz="1050" b="0" i="1" u="none" strike="noStrike" baseline="0" dirty="0" err="1">
                <a:latin typeface="LMRoman12-Italic"/>
              </a:rPr>
              <a:t>Automatisierungvon</a:t>
            </a:r>
            <a:r>
              <a:rPr lang="de-DE" sz="1050" b="0" i="1" u="none" strike="noStrike" baseline="0" dirty="0">
                <a:latin typeface="LMRoman12-Italic"/>
              </a:rPr>
              <a:t> Handhabungsaufgaben</a:t>
            </a:r>
            <a:r>
              <a:rPr lang="de-DE" sz="1050" b="0" i="0" u="none" strike="noStrike" baseline="0" dirty="0">
                <a:latin typeface="LMRoman12-Regular"/>
              </a:rPr>
              <a:t>. M</a:t>
            </a:r>
            <a:r>
              <a:rPr lang="de-DE" sz="1050" dirty="0">
                <a:latin typeface="LMRoman12-Regular"/>
              </a:rPr>
              <a:t>ü</a:t>
            </a:r>
            <a:r>
              <a:rPr lang="de-DE" sz="1050" b="0" i="0" u="none" strike="noStrike" baseline="0" dirty="0">
                <a:latin typeface="LMRoman12-Regular"/>
              </a:rPr>
              <a:t>nchen: Carl Hanser Verlag GmbH Co KG, 2016. </a:t>
            </a:r>
            <a:r>
              <a:rPr lang="de-DE" sz="1050" b="0" i="0" u="none" strike="noStrike" baseline="0" dirty="0" err="1">
                <a:latin typeface="LMRomanCaps10-Regular"/>
              </a:rPr>
              <a:t>isbn</a:t>
            </a:r>
            <a:r>
              <a:rPr lang="de-DE" sz="1050" b="0" i="0" u="none" strike="noStrike" baseline="0" dirty="0">
                <a:latin typeface="LMRoman12-Regular"/>
              </a:rPr>
              <a:t>: 978-3-446-43993-1.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[4] Thomas G. Zimmerman. ”Optical flex </a:t>
            </a:r>
            <a:r>
              <a:rPr lang="de-DE" sz="1050" b="0" i="0" u="none" strike="noStrike" baseline="0" dirty="0" err="1">
                <a:latin typeface="LMRoman12-Regular"/>
              </a:rPr>
              <a:t>sensor</a:t>
            </a:r>
            <a:r>
              <a:rPr lang="de-DE" sz="1050" b="0" i="0" u="none" strike="noStrike" baseline="0" dirty="0">
                <a:latin typeface="LMRoman12-Regular"/>
              </a:rPr>
              <a:t>“. In: </a:t>
            </a:r>
            <a:r>
              <a:rPr lang="de-DE" sz="1050" b="0" i="1" u="none" strike="noStrike" baseline="0" dirty="0">
                <a:latin typeface="LMRoman12-Italic"/>
              </a:rPr>
              <a:t>US 4542291 </a:t>
            </a:r>
            <a:r>
              <a:rPr lang="de-DE" sz="1050" b="0" i="0" u="none" strike="noStrike" baseline="0" dirty="0">
                <a:latin typeface="LMRoman12-Regular"/>
              </a:rPr>
              <a:t>(1982).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[5] Greg Bryant, Russell Eberhart, Erik Frederick, John </a:t>
            </a:r>
            <a:r>
              <a:rPr lang="de-DE" sz="1050" b="0" i="0" u="none" strike="noStrike" baseline="0" dirty="0" err="1">
                <a:latin typeface="LMRoman12-Regular"/>
              </a:rPr>
              <a:t>Gawel</a:t>
            </a:r>
            <a:r>
              <a:rPr lang="de-DE" sz="1050" b="0" i="0" u="none" strike="noStrike" baseline="0" dirty="0">
                <a:latin typeface="LMRoman12-Regular"/>
              </a:rPr>
              <a:t>, Stephen Turner. </a:t>
            </a:r>
            <a:r>
              <a:rPr lang="de-DE" sz="1050" b="0" i="1" u="none" strike="noStrike" baseline="0" dirty="0">
                <a:latin typeface="LMRoman12-Italic"/>
              </a:rPr>
              <a:t>1993 VR Conference Proceedings: abgerufen am 19.06.22</a:t>
            </a:r>
            <a:r>
              <a:rPr lang="de-DE" sz="1050" b="0" i="0" u="none" strike="noStrike" baseline="0" dirty="0">
                <a:latin typeface="LMRoman12-Regular"/>
              </a:rPr>
              <a:t>. 1993.</a:t>
            </a: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[6] </a:t>
            </a:r>
            <a:r>
              <a:rPr lang="de-DE" sz="1050" b="0" i="0" u="none" strike="noStrike" baseline="0" dirty="0" err="1">
                <a:latin typeface="LMRoman12-Regular"/>
              </a:rPr>
              <a:t>CyberGlove</a:t>
            </a:r>
            <a:r>
              <a:rPr lang="de-DE" sz="1050" b="0" i="0" u="none" strike="noStrike" baseline="0" dirty="0">
                <a:latin typeface="LMRoman12-Regular"/>
              </a:rPr>
              <a:t>. </a:t>
            </a:r>
            <a:r>
              <a:rPr lang="de-DE" sz="1050" b="0" i="1" u="none" strike="noStrike" baseline="0" dirty="0" err="1">
                <a:latin typeface="LMRoman12-Italic"/>
              </a:rPr>
              <a:t>Cyber</a:t>
            </a:r>
            <a:r>
              <a:rPr lang="de-DE" sz="1050" b="0" i="1" u="none" strike="noStrike" baseline="0" dirty="0">
                <a:latin typeface="LMRoman12-Italic"/>
              </a:rPr>
              <a:t> </a:t>
            </a:r>
            <a:r>
              <a:rPr lang="de-DE" sz="1050" b="0" i="1" u="none" strike="noStrike" baseline="0" dirty="0" err="1">
                <a:latin typeface="LMRoman12-Italic"/>
              </a:rPr>
              <a:t>Glove</a:t>
            </a:r>
            <a:r>
              <a:rPr lang="de-DE" sz="1050" b="0" i="1" u="none" strike="noStrike" baseline="0" dirty="0">
                <a:latin typeface="LMRoman12-Italic"/>
              </a:rPr>
              <a:t> Systems</a:t>
            </a:r>
            <a:r>
              <a:rPr lang="de-DE" sz="1050" b="0" i="0" u="none" strike="noStrike" baseline="0" dirty="0">
                <a:latin typeface="LMRoman12-Regular"/>
              </a:rPr>
              <a:t>. 2017.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[7] </a:t>
            </a:r>
            <a:r>
              <a:rPr lang="en-US" sz="1050" b="0" i="0" u="none" strike="noStrike" baseline="0" dirty="0" err="1">
                <a:latin typeface="LMRoman12-Regular"/>
              </a:rPr>
              <a:t>AiQ</a:t>
            </a:r>
            <a:r>
              <a:rPr lang="en-US" sz="1050" b="0" i="0" u="none" strike="noStrike" baseline="0" dirty="0">
                <a:latin typeface="LMRoman12-Regular"/>
              </a:rPr>
              <a:t> </a:t>
            </a:r>
            <a:r>
              <a:rPr lang="en-US" sz="1050" b="0" i="0" u="none" strike="noStrike" baseline="0" dirty="0" err="1">
                <a:latin typeface="LMRoman12-Regular"/>
              </a:rPr>
              <a:t>Synertial</a:t>
            </a:r>
            <a:r>
              <a:rPr lang="en-US" sz="1050" b="0" i="0" u="none" strike="noStrike" baseline="0" dirty="0">
                <a:latin typeface="LMRoman12-Regular"/>
              </a:rPr>
              <a:t>. </a:t>
            </a:r>
            <a:r>
              <a:rPr lang="en-US" sz="1050" b="0" i="1" u="none" strike="noStrike" baseline="0" dirty="0">
                <a:latin typeface="LMRoman12-Italic"/>
              </a:rPr>
              <a:t>High-End Gloves for Robotics, Animation, Virtual Reality, Medical </a:t>
            </a:r>
            <a:r>
              <a:rPr lang="de-DE" sz="1050" b="0" i="1" u="none" strike="noStrike" baseline="0" dirty="0">
                <a:latin typeface="LMRoman12-Italic"/>
              </a:rPr>
              <a:t>and Bio-</a:t>
            </a:r>
            <a:r>
              <a:rPr lang="de-DE" sz="1050" b="0" i="1" u="none" strike="noStrike" baseline="0" dirty="0" err="1">
                <a:latin typeface="LMRoman12-Italic"/>
              </a:rPr>
              <a:t>mechanics</a:t>
            </a:r>
            <a:r>
              <a:rPr lang="de-DE" sz="1050" b="0" i="1" u="none" strike="noStrike" baseline="0" dirty="0">
                <a:latin typeface="LMRoman12-Italic"/>
              </a:rPr>
              <a:t> Research</a:t>
            </a:r>
            <a:r>
              <a:rPr lang="de-DE" sz="1050" b="0" i="0" u="none" strike="noStrike" baseline="0" dirty="0">
                <a:latin typeface="LMRoman12-Regular"/>
              </a:rPr>
              <a:t>. 2022.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[8] Valentin </a:t>
            </a:r>
            <a:r>
              <a:rPr lang="en-US" sz="1050" b="0" i="0" u="none" strike="noStrike" baseline="0" dirty="0" err="1">
                <a:latin typeface="LMRoman12-Regular"/>
              </a:rPr>
              <a:t>Bazarevsky</a:t>
            </a:r>
            <a:r>
              <a:rPr lang="en-US" sz="1050" b="0" i="0" u="none" strike="noStrike" baseline="0" dirty="0">
                <a:latin typeface="LMRoman12-Regular"/>
              </a:rPr>
              <a:t> und Fan Zhang. </a:t>
            </a:r>
            <a:r>
              <a:rPr lang="en-US" sz="1050" b="0" i="1" u="none" strike="noStrike" baseline="0" dirty="0">
                <a:latin typeface="LMRoman12-Italic"/>
              </a:rPr>
              <a:t>On-Device, Real-Time Hand Tracking with </a:t>
            </a:r>
            <a:r>
              <a:rPr lang="de-DE" sz="1050" b="0" i="1" u="none" strike="noStrike" baseline="0" dirty="0" err="1">
                <a:latin typeface="LMRoman12-Italic"/>
              </a:rPr>
              <a:t>MediaPipe</a:t>
            </a:r>
            <a:r>
              <a:rPr lang="de-DE" sz="1050" b="0" i="0" u="none" strike="noStrike" baseline="0" dirty="0">
                <a:latin typeface="LMRoman12-Regular"/>
              </a:rPr>
              <a:t>. online. 2019.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  <a:hlinkClick r:id="rId2"/>
              </a:rPr>
              <a:t>https://ai.googleblog.com/2019/08/on-device-real-time-hand-tracking-with.html</a:t>
            </a:r>
            <a:endParaRPr lang="de-DE" sz="1050" dirty="0">
              <a:latin typeface="LMRoman12-Regular"/>
            </a:endParaRP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[9] Google LLC. </a:t>
            </a:r>
            <a:r>
              <a:rPr lang="en-US" sz="1050" b="0" i="1" u="none" strike="noStrike" baseline="0" dirty="0" err="1">
                <a:latin typeface="LMRoman12-Italic"/>
              </a:rPr>
              <a:t>MediaPipe</a:t>
            </a:r>
            <a:r>
              <a:rPr lang="en-US" sz="1050" b="0" i="1" u="none" strike="noStrike" baseline="0" dirty="0">
                <a:latin typeface="LMRoman12-Italic"/>
              </a:rPr>
              <a:t> Hands</a:t>
            </a:r>
            <a:r>
              <a:rPr lang="en-US" sz="1050" b="0" i="0" u="none" strike="noStrike" baseline="0" dirty="0">
                <a:latin typeface="LMRoman12-Regular"/>
              </a:rPr>
              <a:t>. online. 2020. </a:t>
            </a:r>
            <a:r>
              <a:rPr lang="en-US" sz="1050" b="0" i="0" u="none" strike="noStrike" baseline="0" dirty="0">
                <a:latin typeface="LMRomanCaps10-Regular"/>
              </a:rPr>
              <a:t>url</a:t>
            </a:r>
            <a:r>
              <a:rPr lang="en-US" sz="1050" b="0" i="0" u="none" strike="noStrike" baseline="0" dirty="0">
                <a:latin typeface="LMRoman12-Regular"/>
              </a:rPr>
              <a:t>: </a:t>
            </a:r>
            <a:r>
              <a:rPr lang="en-US" sz="1050" b="0" i="0" u="none" strike="noStrike" baseline="0" dirty="0">
                <a:latin typeface="LMMono12-Regular"/>
                <a:hlinkClick r:id="rId3"/>
              </a:rPr>
              <a:t>https://google.github.io/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mediapipe</a:t>
            </a:r>
            <a:r>
              <a:rPr lang="de-DE" sz="1050" b="0" i="0" u="none" strike="noStrike" baseline="0" dirty="0">
                <a:latin typeface="LMMono12-Regular"/>
                <a:hlinkClick r:id="rId3"/>
              </a:rPr>
              <a:t>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solutions</a:t>
            </a:r>
            <a:r>
              <a:rPr lang="de-DE" sz="1050" b="0" i="0" u="none" strike="noStrike" baseline="0" dirty="0">
                <a:latin typeface="LMMono12-Regular"/>
                <a:hlinkClick r:id="rId3"/>
              </a:rPr>
              <a:t>/</a:t>
            </a:r>
            <a:r>
              <a:rPr lang="de-DE" sz="1050" b="0" i="0" u="none" strike="noStrike" baseline="0" dirty="0" err="1">
                <a:latin typeface="LMMono12-Regular"/>
                <a:hlinkClick r:id="rId3"/>
              </a:rPr>
              <a:t>hands</a:t>
            </a:r>
            <a:endParaRPr lang="de-DE" sz="1050" dirty="0">
              <a:latin typeface="LMRoman12-Regular"/>
            </a:endParaRPr>
          </a:p>
          <a:p>
            <a:pPr algn="l"/>
            <a:r>
              <a:rPr lang="de-DE" sz="1050" b="0" i="0" u="none" strike="noStrike" baseline="0" dirty="0">
                <a:latin typeface="LMRoman12-Regular"/>
              </a:rPr>
              <a:t>[10] Oz Ramos. </a:t>
            </a:r>
            <a:r>
              <a:rPr lang="de-DE" sz="1050" b="0" i="1" u="none" strike="noStrike" baseline="0" dirty="0">
                <a:latin typeface="LMRoman12-Italic"/>
              </a:rPr>
              <a:t>Handsfree.js</a:t>
            </a:r>
            <a:r>
              <a:rPr lang="de-DE" sz="1050" b="0" i="0" u="none" strike="noStrike" baseline="0" dirty="0">
                <a:latin typeface="LMRoman12-Regular"/>
              </a:rPr>
              <a:t>. online. 2021.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</a:rPr>
              <a:t>https://handsfree.js.org</a:t>
            </a:r>
            <a:r>
              <a:rPr lang="de-DE" sz="1050" b="0" i="0" u="none" strike="noStrike" baseline="0" dirty="0">
                <a:latin typeface="LMRoman12-Regular"/>
              </a:rPr>
              <a:t>.</a:t>
            </a: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[11] NATIONAL INSTRUMENTS CORP. </a:t>
            </a:r>
            <a:r>
              <a:rPr lang="en-US" sz="1050" b="0" i="1" u="none" strike="noStrike" baseline="0" dirty="0">
                <a:latin typeface="LMRoman12-Italic"/>
              </a:rPr>
              <a:t>Tutorial: Creating and Publishing a Lab-VIEW Web Service to the Application Web Server (Real-Time, Windows)</a:t>
            </a:r>
            <a:r>
              <a:rPr lang="en-US" sz="1050" b="0" i="0" u="none" strike="noStrike" baseline="0" dirty="0">
                <a:latin typeface="LMRoman12-Regular"/>
              </a:rPr>
              <a:t>. online. </a:t>
            </a:r>
            <a:r>
              <a:rPr lang="de-DE" sz="1050" b="0" i="0" u="none" strike="noStrike" baseline="0" dirty="0">
                <a:latin typeface="LMRoman12-Regular"/>
              </a:rPr>
              <a:t>Juni 2022. </a:t>
            </a:r>
            <a:r>
              <a:rPr lang="de-DE" sz="1050" b="0" i="0" u="none" strike="noStrike" baseline="0" dirty="0">
                <a:latin typeface="LMRomanCaps10-Regular"/>
              </a:rPr>
              <a:t>url</a:t>
            </a:r>
            <a:r>
              <a:rPr lang="de-DE" sz="1050" b="0" i="0" u="none" strike="noStrike" baseline="0" dirty="0">
                <a:latin typeface="LMRoman12-Regular"/>
              </a:rPr>
              <a:t>: </a:t>
            </a:r>
            <a:r>
              <a:rPr lang="de-DE" sz="1050" b="0" i="0" u="none" strike="noStrike" baseline="0" dirty="0">
                <a:latin typeface="LMMono12-Regular"/>
                <a:hlinkClick r:id="rId4"/>
              </a:rPr>
              <a:t>https://www.ni.com/docs/de-DE/bundle/labview/</a:t>
            </a:r>
            <a:r>
              <a:rPr lang="en-US" sz="1050" b="0" i="0" u="none" strike="noStrike" baseline="0" dirty="0">
                <a:latin typeface="LMMono12-Regular"/>
                <a:hlinkClick r:id="rId4"/>
              </a:rPr>
              <a:t>page/</a:t>
            </a:r>
            <a:r>
              <a:rPr lang="en-US" sz="1050" b="0" i="0" u="none" strike="noStrike" baseline="0" dirty="0" err="1">
                <a:latin typeface="LMMono12-Regular"/>
                <a:hlinkClick r:id="rId4"/>
              </a:rPr>
              <a:t>lvhowto</a:t>
            </a:r>
            <a:r>
              <a:rPr lang="en-US" sz="1050" b="0" i="0" u="none" strike="noStrike" baseline="0" dirty="0">
                <a:latin typeface="LMMono12-Regular"/>
                <a:hlinkClick r:id="rId4"/>
              </a:rPr>
              <a:t>/build_web_service.html</a:t>
            </a:r>
            <a:r>
              <a:rPr lang="en-US" sz="1050" b="0" i="0" u="none" strike="noStrike" baseline="0" dirty="0">
                <a:latin typeface="LMMono12-Regular"/>
              </a:rPr>
              <a:t> </a:t>
            </a:r>
            <a:endParaRPr lang="en-US" sz="1050" b="0" i="0" u="none" strike="noStrike" baseline="0" dirty="0">
              <a:latin typeface="LMRoman12-Regular"/>
            </a:endParaRPr>
          </a:p>
          <a:p>
            <a:pPr algn="l"/>
            <a:r>
              <a:rPr lang="en-US" sz="1050" b="0" i="0" u="none" strike="noStrike" baseline="0" dirty="0">
                <a:latin typeface="LMRoman12-Regular"/>
              </a:rPr>
              <a:t>[12] HTC Corporation. </a:t>
            </a:r>
            <a:r>
              <a:rPr lang="en-US" sz="1050" b="0" i="1" u="none" strike="noStrike" baseline="0" dirty="0">
                <a:latin typeface="LMRoman12-Italic"/>
              </a:rPr>
              <a:t>HTC VIVE Tracker</a:t>
            </a:r>
            <a:r>
              <a:rPr lang="en-US" sz="1050" b="0" i="0" u="none" strike="noStrike" baseline="0" dirty="0">
                <a:latin typeface="LMRoman12-Regular"/>
              </a:rPr>
              <a:t>. online. 2022. </a:t>
            </a:r>
            <a:r>
              <a:rPr lang="en-US" sz="1050" b="0" i="0" u="none" strike="noStrike" baseline="0" dirty="0">
                <a:latin typeface="LMRomanCaps10-Regular"/>
              </a:rPr>
              <a:t>url</a:t>
            </a:r>
            <a:r>
              <a:rPr lang="en-US" sz="1050" b="0" i="0" u="none" strike="noStrike" baseline="0" dirty="0">
                <a:latin typeface="LMRoman12-Regular"/>
              </a:rPr>
              <a:t>: </a:t>
            </a:r>
            <a:r>
              <a:rPr lang="en-US" sz="1050" b="0" i="0" u="none" strike="noStrike" baseline="0" dirty="0">
                <a:latin typeface="LMMono12-Regular"/>
                <a:hlinkClick r:id="rId5"/>
              </a:rPr>
              <a:t>https:</a:t>
            </a:r>
            <a:r>
              <a:rPr lang="de-DE" sz="1050" b="0" i="0" u="none" strike="noStrike" baseline="0" dirty="0">
                <a:latin typeface="LMMono12-Regular"/>
                <a:hlinkClick r:id="rId5"/>
              </a:rPr>
              <a:t>//www.vive.com/media/filer_public/fed-assets/tracker3/images/metaimage.png</a:t>
            </a:r>
            <a:endParaRPr lang="de-DE" sz="1050" b="0" i="0" u="none" strike="noStrike" baseline="0" dirty="0">
              <a:latin typeface="LMMono12-Regular"/>
            </a:endParaRPr>
          </a:p>
          <a:p>
            <a:pPr algn="l"/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10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26839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Einleitung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14668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Stand der Technik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74021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Bowdenzug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48800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Biegesensor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07438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Bildverarbeitung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53099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Code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76845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8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136125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Danke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9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07.07.22</a:t>
            </a:r>
          </a:p>
        </p:txBody>
      </p:sp>
    </p:spTree>
    <p:extLst>
      <p:ext uri="{BB962C8B-B14F-4D97-AF65-F5344CB8AC3E}">
        <p14:creationId xmlns:p14="http://schemas.microsoft.com/office/powerpoint/2010/main" val="2429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H_blau - mehr Platz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Bildschirmpräsentation 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LMMono12-Regular</vt:lpstr>
      <vt:lpstr>LMRoman12-Bold</vt:lpstr>
      <vt:lpstr>LMRoman12-Italic</vt:lpstr>
      <vt:lpstr>LMRoman12-Regular</vt:lpstr>
      <vt:lpstr>LMRomanCaps10-Regular</vt:lpstr>
      <vt:lpstr>FH_blau</vt:lpstr>
      <vt:lpstr>FH_blau - mehr Platz</vt:lpstr>
      <vt:lpstr>Entwicklung und Umsetzung einer intuitiven Steuerung für eine Roboterhand durch Erfassen der Geste einer menschlichen Hand</vt:lpstr>
      <vt:lpstr>Einleitung</vt:lpstr>
      <vt:lpstr>Stand der Technik</vt:lpstr>
      <vt:lpstr>Bowdenzug</vt:lpstr>
      <vt:lpstr>Biegesensor</vt:lpstr>
      <vt:lpstr>Bildverarbeitung</vt:lpstr>
      <vt:lpstr>Code</vt:lpstr>
      <vt:lpstr>Demo</vt:lpstr>
      <vt:lpstr>Danke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Büro</dc:creator>
  <cp:lastModifiedBy>Peter Christopher Abt</cp:lastModifiedBy>
  <cp:revision>90</cp:revision>
  <dcterms:created xsi:type="dcterms:W3CDTF">2013-05-28T07:58:57Z</dcterms:created>
  <dcterms:modified xsi:type="dcterms:W3CDTF">2022-07-04T17:46:25Z</dcterms:modified>
</cp:coreProperties>
</file>